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63" r:id="rId4"/>
    <p:sldId id="258" r:id="rId5"/>
    <p:sldId id="261" r:id="rId6"/>
    <p:sldId id="262" r:id="rId7"/>
    <p:sldId id="259" r:id="rId8"/>
    <p:sldId id="264" r:id="rId9"/>
    <p:sldId id="274" r:id="rId10"/>
    <p:sldId id="275" r:id="rId11"/>
    <p:sldId id="265" r:id="rId12"/>
    <p:sldId id="276" r:id="rId13"/>
    <p:sldId id="266" r:id="rId14"/>
    <p:sldId id="277" r:id="rId15"/>
    <p:sldId id="278" r:id="rId16"/>
    <p:sldId id="267" r:id="rId17"/>
    <p:sldId id="273" r:id="rId18"/>
    <p:sldId id="268" r:id="rId19"/>
    <p:sldId id="269" r:id="rId20"/>
    <p:sldId id="270" r:id="rId21"/>
    <p:sldId id="271" r:id="rId22"/>
    <p:sldId id="272" r:id="rId2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709" autoAdjust="0"/>
  </p:normalViewPr>
  <p:slideViewPr>
    <p:cSldViewPr>
      <p:cViewPr varScale="1">
        <p:scale>
          <a:sx n="70" d="100"/>
          <a:sy n="70" d="100"/>
        </p:scale>
        <p:origin x="-1164" y="-102"/>
      </p:cViewPr>
      <p:guideLst>
        <p:guide orient="horz" pos="2160"/>
        <p:guide pos="2880"/>
      </p:guideLst>
    </p:cSldViewPr>
  </p:slideViewPr>
  <p:outlineViewPr>
    <p:cViewPr>
      <p:scale>
        <a:sx n="33" d="100"/>
        <a:sy n="33" d="100"/>
      </p:scale>
      <p:origin x="0" y="5862"/>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3CD8F0-DEAE-4C9D-B59B-5ED0ACDC486B}" type="datetimeFigureOut">
              <a:rPr lang="es-ES" smtClean="0"/>
              <a:pPr/>
              <a:t>14/09/2009</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D1BA3E-915A-41DB-9446-794250B613D9}" type="slidenum">
              <a:rPr lang="es-ES" smtClean="0"/>
              <a:pPr/>
              <a:t>‹#›</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4</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5</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6</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BD1BA3E-915A-41DB-9446-794250B613D9}" type="slidenum">
              <a:rPr lang="es-ES" smtClean="0"/>
              <a:pPr/>
              <a:t>7</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ectangle 9"/>
          <p:cNvSpPr/>
          <p:nvPr/>
        </p:nvSpPr>
        <p:spPr>
          <a:xfrm>
            <a:off x="0" y="1214422"/>
            <a:ext cx="9144000" cy="442915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285852" y="2130425"/>
            <a:ext cx="7172348"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2285984" y="3886200"/>
            <a:ext cx="548641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FB8BE01-C71A-4F75-BF81-33B9FD797BEF}" type="slidenum">
              <a:rPr lang="es-ES" smtClean="0"/>
              <a:pPr/>
              <a:t>‹#›</a:t>
            </a:fld>
            <a:endParaRPr lang="es-ES"/>
          </a:p>
        </p:txBody>
      </p:sp>
      <p:pic>
        <p:nvPicPr>
          <p:cNvPr id="8" name="Picture 2"/>
          <p:cNvPicPr>
            <a:picLocks noChangeAspect="1" noChangeArrowheads="1"/>
          </p:cNvPicPr>
          <p:nvPr/>
        </p:nvPicPr>
        <p:blipFill>
          <a:blip r:embed="rId2"/>
          <a:srcRect/>
          <a:stretch>
            <a:fillRect/>
          </a:stretch>
        </p:blipFill>
        <p:spPr bwMode="auto">
          <a:xfrm rot="10800000">
            <a:off x="0" y="5786454"/>
            <a:ext cx="9144000" cy="1071546"/>
          </a:xfrm>
          <a:prstGeom prst="rect">
            <a:avLst/>
          </a:prstGeom>
          <a:noFill/>
          <a:ln w="9525">
            <a:noFill/>
            <a:miter lim="800000"/>
            <a:headEnd/>
            <a:tailEnd/>
          </a:ln>
          <a:effectLst>
            <a:outerShdw blurRad="50800" dist="38100" dir="16200000" rotWithShape="0">
              <a:prstClr val="black">
                <a:alpha val="40000"/>
              </a:prstClr>
            </a:outerShdw>
          </a:effectLst>
        </p:spPr>
      </p:pic>
      <p:pic>
        <p:nvPicPr>
          <p:cNvPr id="1026" name="Picture 2"/>
          <p:cNvPicPr>
            <a:picLocks noChangeAspect="1" noChangeArrowheads="1"/>
          </p:cNvPicPr>
          <p:nvPr/>
        </p:nvPicPr>
        <p:blipFill>
          <a:blip r:embed="rId2"/>
          <a:srcRect/>
          <a:stretch>
            <a:fillRect/>
          </a:stretch>
        </p:blipFill>
        <p:spPr bwMode="auto">
          <a:xfrm>
            <a:off x="0" y="0"/>
            <a:ext cx="9144000" cy="1071546"/>
          </a:xfrm>
          <a:prstGeom prst="rect">
            <a:avLst/>
          </a:prstGeom>
          <a:noFill/>
          <a:ln w="9525">
            <a:noFill/>
            <a:miter lim="800000"/>
            <a:headEnd/>
            <a:tailEnd/>
          </a:ln>
          <a:effectLst>
            <a:outerShdw blurRad="50800" dist="38100" dir="5400000" algn="t" rotWithShape="0">
              <a:prstClr val="black">
                <a:alpha val="40000"/>
              </a:prstClr>
            </a:outerShdw>
          </a:effectLst>
        </p:spPr>
      </p:pic>
      <p:pic>
        <p:nvPicPr>
          <p:cNvPr id="7" name="Picture 2" descr="C:\Documents and Settings\Jose R Ferrer\Desktop\educ 116\Recorder.png"/>
          <p:cNvPicPr>
            <a:picLocks noChangeAspect="1" noChangeArrowheads="1"/>
          </p:cNvPicPr>
          <p:nvPr/>
        </p:nvPicPr>
        <p:blipFill>
          <a:blip r:embed="rId3"/>
          <a:srcRect/>
          <a:stretch>
            <a:fillRect/>
          </a:stretch>
        </p:blipFill>
        <p:spPr bwMode="auto">
          <a:xfrm>
            <a:off x="0" y="1714488"/>
            <a:ext cx="3170221" cy="414340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FB8BE01-C71A-4F75-BF81-33B9FD797BEF}" type="slidenum">
              <a:rPr lang="es-ES" smtClean="0"/>
              <a:pPr/>
              <a:t>‹#›</a:t>
            </a:fld>
            <a:endParaRPr lang="es-ES"/>
          </a:p>
        </p:txBody>
      </p:sp>
      <p:pic>
        <p:nvPicPr>
          <p:cNvPr id="8" name="Picture 2"/>
          <p:cNvPicPr>
            <a:picLocks noChangeAspect="1" noChangeArrowheads="1"/>
          </p:cNvPicPr>
          <p:nvPr/>
        </p:nvPicPr>
        <p:blipFill>
          <a:blip r:embed="rId2"/>
          <a:srcRect/>
          <a:stretch>
            <a:fillRect/>
          </a:stretch>
        </p:blipFill>
        <p:spPr bwMode="auto">
          <a:xfrm>
            <a:off x="0" y="0"/>
            <a:ext cx="9144000" cy="1123950"/>
          </a:xfrm>
          <a:prstGeom prst="rect">
            <a:avLst/>
          </a:prstGeom>
          <a:noFill/>
          <a:ln w="9525">
            <a:noFill/>
            <a:miter lim="800000"/>
            <a:headEnd/>
            <a:tailEnd/>
          </a:ln>
          <a:effectLst/>
        </p:spPr>
      </p:pic>
      <p:pic>
        <p:nvPicPr>
          <p:cNvPr id="9" name="Picture 2"/>
          <p:cNvPicPr>
            <a:picLocks noChangeAspect="1" noChangeArrowheads="1"/>
          </p:cNvPicPr>
          <p:nvPr/>
        </p:nvPicPr>
        <p:blipFill>
          <a:blip r:embed="rId2"/>
          <a:srcRect/>
          <a:stretch>
            <a:fillRect/>
          </a:stretch>
        </p:blipFill>
        <p:spPr bwMode="auto">
          <a:xfrm rot="10800000">
            <a:off x="0" y="5734050"/>
            <a:ext cx="9144000" cy="1123950"/>
          </a:xfrm>
          <a:prstGeom prst="rect">
            <a:avLst/>
          </a:prstGeom>
          <a:noFill/>
          <a:ln w="9525">
            <a:noFill/>
            <a:miter lim="800000"/>
            <a:headEnd/>
            <a:tailEnd/>
          </a:ln>
          <a:effectLst/>
        </p:spPr>
      </p:pic>
      <p:sp>
        <p:nvSpPr>
          <p:cNvPr id="10" name="Round Same Side Corner Rectangle 9"/>
          <p:cNvSpPr/>
          <p:nvPr/>
        </p:nvSpPr>
        <p:spPr>
          <a:xfrm>
            <a:off x="428596" y="285728"/>
            <a:ext cx="8286808" cy="857256"/>
          </a:xfrm>
          <a:prstGeom prst="round2SameRect">
            <a:avLst/>
          </a:prstGeom>
          <a:solidFill>
            <a:schemeClr val="bg1"/>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 Same Side Corner Rectangle 10"/>
          <p:cNvSpPr/>
          <p:nvPr/>
        </p:nvSpPr>
        <p:spPr>
          <a:xfrm rot="10800000">
            <a:off x="428596" y="5715016"/>
            <a:ext cx="8286808" cy="857256"/>
          </a:xfrm>
          <a:prstGeom prst="round2SameRect">
            <a:avLst/>
          </a:prstGeom>
          <a:solidFill>
            <a:schemeClr val="bg1"/>
          </a:solidFill>
          <a:ln>
            <a:no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C:\Documents and Settings\Jose R Ferrer\Desktop\educ 116\Recorder.png"/>
          <p:cNvPicPr>
            <a:picLocks noChangeAspect="1" noChangeArrowheads="1"/>
          </p:cNvPicPr>
          <p:nvPr/>
        </p:nvPicPr>
        <p:blipFill>
          <a:blip r:embed="rId3"/>
          <a:srcRect/>
          <a:stretch>
            <a:fillRect/>
          </a:stretch>
        </p:blipFill>
        <p:spPr bwMode="auto">
          <a:xfrm rot="5130100">
            <a:off x="7215610" y="4909348"/>
            <a:ext cx="1619556" cy="2116722"/>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D4A2D5-640F-4459-8E12-4CCC256CCAE3}" type="datetimeFigureOut">
              <a:rPr lang="es-ES" smtClean="0"/>
              <a:pPr/>
              <a:t>14/09/2009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CFB8BE01-C71A-4F75-BF81-33B9FD797BEF}" type="slidenum">
              <a:rPr lang="es-ES" smtClean="0"/>
              <a:pPr/>
              <a:t>‹#›</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4A2D5-640F-4459-8E12-4CCC256CCAE3}" type="datetimeFigureOut">
              <a:rPr lang="es-ES" smtClean="0"/>
              <a:pPr/>
              <a:t>14/09/2009</a:t>
            </a:fld>
            <a:endParaRPr lang="es-E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B8BE01-C71A-4F75-BF81-33B9FD797BEF}"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2362200"/>
            <a:ext cx="6477000" cy="1470025"/>
          </a:xfrm>
        </p:spPr>
        <p:txBody>
          <a:bodyPr/>
          <a:lstStyle/>
          <a:p>
            <a:r>
              <a:rPr lang="es-PR" noProof="0" smtClean="0"/>
              <a:t>Elementos de la música</a:t>
            </a:r>
            <a:endParaRPr lang="es-PR" noProof="0"/>
          </a:p>
        </p:txBody>
      </p:sp>
      <p:sp>
        <p:nvSpPr>
          <p:cNvPr id="3" name="Subtitle 2"/>
          <p:cNvSpPr>
            <a:spLocks noGrp="1"/>
          </p:cNvSpPr>
          <p:nvPr>
            <p:ph type="subTitle" idx="1"/>
          </p:nvPr>
        </p:nvSpPr>
        <p:spPr>
          <a:xfrm>
            <a:off x="2133600" y="3886200"/>
            <a:ext cx="6324600" cy="609600"/>
          </a:xfrm>
        </p:spPr>
        <p:txBody>
          <a:bodyPr/>
          <a:lstStyle/>
          <a:p>
            <a:r>
              <a:rPr lang="es-PR" noProof="0" smtClean="0"/>
              <a:t>Prof. José R. Ferrer López, Ed.D.©</a:t>
            </a:r>
            <a:endParaRPr lang="es-PR" noProof="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noProof="0" dirty="0" smtClean="0"/>
              <a:t>Ritmo</a:t>
            </a:r>
          </a:p>
          <a:p>
            <a:pPr lvl="1"/>
            <a:r>
              <a:rPr lang="es-PR" noProof="0" dirty="0" smtClean="0"/>
              <a:t>El ritmo se nutre, básicamente, del intervalo, o espacio que existe entre un elemento y otro.</a:t>
            </a:r>
          </a:p>
          <a:p>
            <a:pPr lvl="1"/>
            <a:r>
              <a:rPr lang="es-PR" noProof="0" dirty="0" smtClean="0"/>
              <a:t>Imaginemos los pasos de una persona.</a:t>
            </a:r>
          </a:p>
          <a:p>
            <a:endParaRPr lang="es-PR" noProof="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noProof="0" dirty="0" smtClean="0"/>
              <a:t>Melodía</a:t>
            </a:r>
          </a:p>
          <a:p>
            <a:pPr lvl="1"/>
            <a:r>
              <a:rPr lang="es-PR" noProof="0" dirty="0" smtClean="0"/>
              <a:t>La melodía es una sucesión de sonidos con un sentido lógico musical.</a:t>
            </a:r>
          </a:p>
          <a:p>
            <a:pPr lvl="1">
              <a:buNone/>
            </a:pPr>
            <a:endParaRPr lang="es-PR" noProof="0" dirty="0"/>
          </a:p>
        </p:txBody>
      </p:sp>
      <p:pic>
        <p:nvPicPr>
          <p:cNvPr id="12290" name="Picture 2" descr="http://www.musicaviva.com.ar/blog/wp-content/uploads/2008/02/variacion1.jpg"/>
          <p:cNvPicPr>
            <a:picLocks noChangeAspect="1" noChangeArrowheads="1"/>
          </p:cNvPicPr>
          <p:nvPr/>
        </p:nvPicPr>
        <p:blipFill>
          <a:blip r:embed="rId2"/>
          <a:srcRect/>
          <a:stretch>
            <a:fillRect/>
          </a:stretch>
        </p:blipFill>
        <p:spPr bwMode="auto">
          <a:xfrm>
            <a:off x="1524000" y="3048000"/>
            <a:ext cx="5148909" cy="340042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noProof="0" dirty="0" smtClean="0"/>
              <a:t>Melodía</a:t>
            </a:r>
          </a:p>
          <a:p>
            <a:pPr lvl="1"/>
            <a:r>
              <a:rPr lang="es-PR" noProof="0" dirty="0" smtClean="0"/>
              <a:t>La melodía es esa parte de la música que más fácil se recuerda.</a:t>
            </a:r>
          </a:p>
          <a:p>
            <a:pPr lvl="1"/>
            <a:r>
              <a:rPr lang="es-PR" noProof="0" dirty="0" smtClean="0"/>
              <a:t>Por lo genera la canción cantada esta apoyada en una melodía.</a:t>
            </a:r>
          </a:p>
          <a:p>
            <a:pPr lvl="1"/>
            <a:r>
              <a:rPr lang="es-PR" noProof="0" dirty="0" smtClean="0"/>
              <a:t>Es lo que haces cuando tarareas, ya que la letra de la canción no hace falta en la melodía</a:t>
            </a:r>
            <a:endParaRPr lang="es-PR" noProof="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dirty="0" smtClean="0"/>
              <a:t>Elementos de la música</a:t>
            </a:r>
            <a:endParaRPr lang="es-PR" noProof="0" dirty="0"/>
          </a:p>
        </p:txBody>
      </p:sp>
      <p:sp>
        <p:nvSpPr>
          <p:cNvPr id="3" name="Content Placeholder 2"/>
          <p:cNvSpPr>
            <a:spLocks noGrp="1"/>
          </p:cNvSpPr>
          <p:nvPr>
            <p:ph idx="1"/>
          </p:nvPr>
        </p:nvSpPr>
        <p:spPr>
          <a:xfrm>
            <a:off x="457200" y="1600200"/>
            <a:ext cx="3962400" cy="4525963"/>
          </a:xfrm>
        </p:spPr>
        <p:txBody>
          <a:bodyPr>
            <a:normAutofit fontScale="92500"/>
          </a:bodyPr>
          <a:lstStyle/>
          <a:p>
            <a:r>
              <a:rPr lang="es-PR" dirty="0" smtClean="0"/>
              <a:t>A</a:t>
            </a:r>
            <a:r>
              <a:rPr lang="es-PR" noProof="0" dirty="0" err="1" smtClean="0"/>
              <a:t>rmonía</a:t>
            </a:r>
            <a:endParaRPr lang="es-PR" noProof="0" dirty="0" smtClean="0"/>
          </a:p>
          <a:p>
            <a:pPr lvl="1"/>
            <a:r>
              <a:rPr lang="es-PR" noProof="0" dirty="0" smtClean="0"/>
              <a:t>Es el elemento más complejo de la música.</a:t>
            </a:r>
          </a:p>
          <a:p>
            <a:pPr lvl="1"/>
            <a:r>
              <a:rPr lang="es-PR" noProof="0" dirty="0" smtClean="0"/>
              <a:t>A diferencia de la melodía que tiene una secuencia horizontal de sonidos, la armonía tiene una secuencia vertical de sonidos.</a:t>
            </a:r>
          </a:p>
          <a:p>
            <a:pPr lvl="1"/>
            <a:endParaRPr lang="es-PR" noProof="0" dirty="0"/>
          </a:p>
        </p:txBody>
      </p:sp>
      <p:pic>
        <p:nvPicPr>
          <p:cNvPr id="10242" name="Picture 2" descr="http://www.jazzpiano.net.au/Images/PurHrmMel_STH.gif"/>
          <p:cNvPicPr>
            <a:picLocks noChangeAspect="1" noChangeArrowheads="1"/>
          </p:cNvPicPr>
          <p:nvPr/>
        </p:nvPicPr>
        <p:blipFill>
          <a:blip r:embed="rId2"/>
          <a:srcRect/>
          <a:stretch>
            <a:fillRect/>
          </a:stretch>
        </p:blipFill>
        <p:spPr bwMode="auto">
          <a:xfrm>
            <a:off x="4648200" y="1981200"/>
            <a:ext cx="3810000" cy="310515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dirty="0" smtClean="0"/>
              <a:t>A</a:t>
            </a:r>
            <a:r>
              <a:rPr lang="es-PR" noProof="0" dirty="0" err="1" smtClean="0"/>
              <a:t>rmonía</a:t>
            </a:r>
            <a:endParaRPr lang="es-PR" noProof="0" dirty="0" smtClean="0"/>
          </a:p>
          <a:p>
            <a:pPr lvl="1"/>
            <a:r>
              <a:rPr lang="es-PR" noProof="0" dirty="0" smtClean="0"/>
              <a:t>Por lo general la armonía acompaña y se construye sobre la melodía.</a:t>
            </a:r>
          </a:p>
          <a:p>
            <a:pPr lvl="1"/>
            <a:r>
              <a:rPr lang="es-PR" noProof="0" dirty="0" smtClean="0"/>
              <a:t>Pero también puede suscitar sola, aunque no es tan interesante ni fácil de recordar. </a:t>
            </a:r>
          </a:p>
          <a:p>
            <a:endParaRPr lang="es-PR" noProof="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a:xfrm>
            <a:off x="5181600" y="1524000"/>
            <a:ext cx="3733800" cy="4525963"/>
          </a:xfrm>
        </p:spPr>
        <p:txBody>
          <a:bodyPr/>
          <a:lstStyle/>
          <a:p>
            <a:r>
              <a:rPr lang="es-PR" dirty="0" smtClean="0"/>
              <a:t>A</a:t>
            </a:r>
            <a:r>
              <a:rPr lang="es-PR" noProof="0" dirty="0" err="1" smtClean="0"/>
              <a:t>rmonía</a:t>
            </a:r>
            <a:endParaRPr lang="es-PR" noProof="0" dirty="0" smtClean="0"/>
          </a:p>
          <a:p>
            <a:pPr lvl="1"/>
            <a:r>
              <a:rPr lang="es-PR" noProof="0" dirty="0" smtClean="0"/>
              <a:t>Los acordes de la guitarra o de un piano se usan para crear la armonía que acompaña a un cantante.</a:t>
            </a:r>
          </a:p>
          <a:p>
            <a:endParaRPr lang="es-PR" noProof="0" dirty="0"/>
          </a:p>
        </p:txBody>
      </p:sp>
      <p:pic>
        <p:nvPicPr>
          <p:cNvPr id="8194" name="Picture 2" descr="http://www.guitarlearninglesson.com/wp-content/uploads/2009/07/printable-guitar-chord-chart.gif"/>
          <p:cNvPicPr>
            <a:picLocks noChangeAspect="1" noChangeArrowheads="1"/>
          </p:cNvPicPr>
          <p:nvPr/>
        </p:nvPicPr>
        <p:blipFill>
          <a:blip r:embed="rId2"/>
          <a:srcRect/>
          <a:stretch>
            <a:fillRect/>
          </a:stretch>
        </p:blipFill>
        <p:spPr bwMode="auto">
          <a:xfrm>
            <a:off x="457200" y="2971800"/>
            <a:ext cx="4905679" cy="3505200"/>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Notación musical</a:t>
            </a:r>
            <a:endParaRPr lang="es-PR" noProof="0"/>
          </a:p>
        </p:txBody>
      </p:sp>
      <p:sp>
        <p:nvSpPr>
          <p:cNvPr id="3" name="Content Placeholder 2"/>
          <p:cNvSpPr>
            <a:spLocks noGrp="1"/>
          </p:cNvSpPr>
          <p:nvPr>
            <p:ph idx="1"/>
          </p:nvPr>
        </p:nvSpPr>
        <p:spPr>
          <a:xfrm>
            <a:off x="4876800" y="1524000"/>
            <a:ext cx="4114800" cy="4525963"/>
          </a:xfrm>
        </p:spPr>
        <p:txBody>
          <a:bodyPr/>
          <a:lstStyle/>
          <a:p>
            <a:r>
              <a:rPr lang="es-PR" noProof="0" dirty="0" smtClean="0"/>
              <a:t>Figuras</a:t>
            </a:r>
          </a:p>
          <a:p>
            <a:pPr lvl="1"/>
            <a:r>
              <a:rPr lang="es-PR" noProof="0" dirty="0" smtClean="0"/>
              <a:t>Símbolos indicadores de tiempo. </a:t>
            </a:r>
            <a:endParaRPr lang="es-PR" noProof="0" dirty="0"/>
          </a:p>
        </p:txBody>
      </p:sp>
      <p:pic>
        <p:nvPicPr>
          <p:cNvPr id="4098" name="Picture 2" descr="C:\Documents and Settings\Jose R Ferrer\Desktop\escuela 2009-10\escuela ago 2009\imagenes notacion musical\valor nota silencios.gif"/>
          <p:cNvPicPr>
            <a:picLocks noChangeAspect="1" noChangeArrowheads="1"/>
          </p:cNvPicPr>
          <p:nvPr/>
        </p:nvPicPr>
        <p:blipFill>
          <a:blip r:embed="rId2"/>
          <a:srcRect/>
          <a:stretch>
            <a:fillRect/>
          </a:stretch>
        </p:blipFill>
        <p:spPr bwMode="auto">
          <a:xfrm>
            <a:off x="616928" y="2141072"/>
            <a:ext cx="3878872" cy="395492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Notación musical</a:t>
            </a:r>
            <a:endParaRPr lang="es-PR" noProof="0"/>
          </a:p>
        </p:txBody>
      </p:sp>
      <p:sp>
        <p:nvSpPr>
          <p:cNvPr id="3" name="Content Placeholder 2"/>
          <p:cNvSpPr>
            <a:spLocks noGrp="1"/>
          </p:cNvSpPr>
          <p:nvPr>
            <p:ph idx="1"/>
          </p:nvPr>
        </p:nvSpPr>
        <p:spPr/>
        <p:txBody>
          <a:bodyPr/>
          <a:lstStyle/>
          <a:p>
            <a:r>
              <a:rPr lang="es-PR" dirty="0" smtClean="0"/>
              <a:t>Pentagrama</a:t>
            </a:r>
          </a:p>
          <a:p>
            <a:pPr lvl="1"/>
            <a:r>
              <a:rPr lang="es-PR" dirty="0" smtClean="0"/>
              <a:t>Conjunto de cinco líneas horizontales equidistantes que producen cuatro espacios donde se escribe la música. </a:t>
            </a:r>
          </a:p>
          <a:p>
            <a:endParaRPr lang="es-PR" dirty="0"/>
          </a:p>
        </p:txBody>
      </p:sp>
      <p:pic>
        <p:nvPicPr>
          <p:cNvPr id="7170" name="Picture 2" descr="C:\Documents and Settings\Jose R Ferrer\Desktop\escuela 2009-10\escuela ago 2009\imagenes notacion musical\pentagrama.JPG"/>
          <p:cNvPicPr>
            <a:picLocks noChangeAspect="1" noChangeArrowheads="1"/>
          </p:cNvPicPr>
          <p:nvPr/>
        </p:nvPicPr>
        <p:blipFill>
          <a:blip r:embed="rId2"/>
          <a:srcRect/>
          <a:stretch>
            <a:fillRect/>
          </a:stretch>
        </p:blipFill>
        <p:spPr bwMode="auto">
          <a:xfrm>
            <a:off x="1447800" y="4114800"/>
            <a:ext cx="5467350" cy="229552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dirty="0" smtClean="0"/>
              <a:t>Notación musical</a:t>
            </a:r>
            <a:endParaRPr lang="es-PR" noProof="0" dirty="0"/>
          </a:p>
        </p:txBody>
      </p:sp>
      <p:sp>
        <p:nvSpPr>
          <p:cNvPr id="3" name="Content Placeholder 2"/>
          <p:cNvSpPr>
            <a:spLocks noGrp="1"/>
          </p:cNvSpPr>
          <p:nvPr>
            <p:ph idx="1"/>
          </p:nvPr>
        </p:nvSpPr>
        <p:spPr/>
        <p:txBody>
          <a:bodyPr/>
          <a:lstStyle/>
          <a:p>
            <a:r>
              <a:rPr lang="es-PR" noProof="0" dirty="0" smtClean="0"/>
              <a:t>Gran pentagrama</a:t>
            </a:r>
          </a:p>
          <a:p>
            <a:pPr lvl="1"/>
            <a:r>
              <a:rPr lang="es-PR" dirty="0" smtClean="0"/>
              <a:t>Usado por el piano, órgano y otros teclados.</a:t>
            </a:r>
            <a:endParaRPr lang="es-PR" noProof="0" dirty="0"/>
          </a:p>
        </p:txBody>
      </p:sp>
      <p:pic>
        <p:nvPicPr>
          <p:cNvPr id="3075" name="Picture 3"/>
          <p:cNvPicPr>
            <a:picLocks noChangeAspect="1" noChangeArrowheads="1"/>
          </p:cNvPicPr>
          <p:nvPr/>
        </p:nvPicPr>
        <p:blipFill>
          <a:blip r:embed="rId2"/>
          <a:srcRect/>
          <a:stretch>
            <a:fillRect/>
          </a:stretch>
        </p:blipFill>
        <p:spPr bwMode="auto">
          <a:xfrm>
            <a:off x="914400" y="3657600"/>
            <a:ext cx="7381875" cy="1828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Notación musical</a:t>
            </a:r>
            <a:endParaRPr lang="es-PR" noProof="0"/>
          </a:p>
        </p:txBody>
      </p:sp>
      <p:sp>
        <p:nvSpPr>
          <p:cNvPr id="3" name="Content Placeholder 2"/>
          <p:cNvSpPr>
            <a:spLocks noGrp="1"/>
          </p:cNvSpPr>
          <p:nvPr>
            <p:ph idx="1"/>
          </p:nvPr>
        </p:nvSpPr>
        <p:spPr>
          <a:xfrm>
            <a:off x="457200" y="1600200"/>
            <a:ext cx="4800600" cy="4525963"/>
          </a:xfrm>
        </p:spPr>
        <p:txBody>
          <a:bodyPr/>
          <a:lstStyle/>
          <a:p>
            <a:r>
              <a:rPr lang="es-PR" noProof="0" dirty="0" smtClean="0"/>
              <a:t>Clave de sol</a:t>
            </a:r>
          </a:p>
          <a:p>
            <a:pPr lvl="1"/>
            <a:r>
              <a:rPr lang="es-PR" dirty="0" smtClean="0"/>
              <a:t>S antigua que se utiliza al principio del pentagrama para dar nombre a las líneas y los espacios. La clave de sol señala la segunda línea del pentagrama. </a:t>
            </a:r>
            <a:endParaRPr lang="es-PR" noProof="0" dirty="0" smtClean="0"/>
          </a:p>
        </p:txBody>
      </p:sp>
      <p:pic>
        <p:nvPicPr>
          <p:cNvPr id="1026" name="Picture 2" descr="C:\Documents and Settings\Jose R Ferrer\Desktop\escuela 2009-10\escuela ago 2009\imagenes notacion musical\clave sol en pent.png"/>
          <p:cNvPicPr>
            <a:picLocks noChangeAspect="1" noChangeArrowheads="1"/>
          </p:cNvPicPr>
          <p:nvPr/>
        </p:nvPicPr>
        <p:blipFill>
          <a:blip r:embed="rId2"/>
          <a:srcRect/>
          <a:stretch>
            <a:fillRect/>
          </a:stretch>
        </p:blipFill>
        <p:spPr bwMode="auto">
          <a:xfrm>
            <a:off x="7010400" y="2286000"/>
            <a:ext cx="1467983" cy="2514600"/>
          </a:xfrm>
          <a:prstGeom prst="rect">
            <a:avLst/>
          </a:prstGeom>
          <a:noFill/>
        </p:spPr>
      </p:pic>
      <p:pic>
        <p:nvPicPr>
          <p:cNvPr id="1027" name="Picture 3" descr="C:\Documents and Settings\Jose R Ferrer\Desktop\escuela 2009-10\escuela ago 2009\imagenes notacion musical\clave_de_sol.gif"/>
          <p:cNvPicPr>
            <a:picLocks noChangeAspect="1" noChangeArrowheads="1"/>
          </p:cNvPicPr>
          <p:nvPr/>
        </p:nvPicPr>
        <p:blipFill>
          <a:blip r:embed="rId3"/>
          <a:srcRect/>
          <a:stretch>
            <a:fillRect/>
          </a:stretch>
        </p:blipFill>
        <p:spPr bwMode="auto">
          <a:xfrm>
            <a:off x="5638800" y="2514600"/>
            <a:ext cx="764146" cy="2133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Música</a:t>
            </a:r>
            <a:endParaRPr lang="es-PR" noProof="0"/>
          </a:p>
        </p:txBody>
      </p:sp>
      <p:pic>
        <p:nvPicPr>
          <p:cNvPr id="26628" name="Picture 4" descr="http://www.chrisgeorgemusic.com/CG---WRITING-MUSIC%20(Blue%20Test).jpg"/>
          <p:cNvPicPr>
            <a:picLocks noChangeAspect="1" noChangeArrowheads="1"/>
          </p:cNvPicPr>
          <p:nvPr/>
        </p:nvPicPr>
        <p:blipFill>
          <a:blip r:embed="rId3"/>
          <a:srcRect/>
          <a:stretch>
            <a:fillRect/>
          </a:stretch>
        </p:blipFill>
        <p:spPr bwMode="auto">
          <a:xfrm>
            <a:off x="1981200" y="2819400"/>
            <a:ext cx="4867275" cy="3648075"/>
          </a:xfrm>
          <a:prstGeom prst="rect">
            <a:avLst/>
          </a:prstGeom>
          <a:noFill/>
        </p:spPr>
      </p:pic>
      <p:sp>
        <p:nvSpPr>
          <p:cNvPr id="3" name="Content Placeholder 2"/>
          <p:cNvSpPr>
            <a:spLocks noGrp="1"/>
          </p:cNvSpPr>
          <p:nvPr>
            <p:ph idx="1"/>
          </p:nvPr>
        </p:nvSpPr>
        <p:spPr/>
        <p:txBody>
          <a:bodyPr/>
          <a:lstStyle/>
          <a:p>
            <a:r>
              <a:rPr lang="es-PR" noProof="0" dirty="0" smtClean="0"/>
              <a:t>Es el  arte del bien combinar los sonidos, los silencios y el tiempo de manera agradable al oído. </a:t>
            </a:r>
            <a:endParaRPr lang="es-PR" noProof="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Notación musical</a:t>
            </a:r>
            <a:endParaRPr lang="es-PR" noProof="0"/>
          </a:p>
        </p:txBody>
      </p:sp>
      <p:sp>
        <p:nvSpPr>
          <p:cNvPr id="3" name="Content Placeholder 2"/>
          <p:cNvSpPr>
            <a:spLocks noGrp="1"/>
          </p:cNvSpPr>
          <p:nvPr>
            <p:ph idx="1"/>
          </p:nvPr>
        </p:nvSpPr>
        <p:spPr>
          <a:xfrm>
            <a:off x="457200" y="1600200"/>
            <a:ext cx="4648200" cy="4525963"/>
          </a:xfrm>
        </p:spPr>
        <p:txBody>
          <a:bodyPr/>
          <a:lstStyle/>
          <a:p>
            <a:r>
              <a:rPr lang="es-PR" noProof="0" dirty="0" smtClean="0"/>
              <a:t>Clave de fa</a:t>
            </a:r>
          </a:p>
          <a:p>
            <a:pPr lvl="1"/>
            <a:r>
              <a:rPr lang="es-PR" dirty="0" smtClean="0"/>
              <a:t>F antigua que se utiliza al principio del pentagrama para dar nombre a las líneas y los espacios. La clave de fa señala la cuarta línea del pentagrama. </a:t>
            </a:r>
          </a:p>
          <a:p>
            <a:pPr lvl="1"/>
            <a:endParaRPr lang="es-PR" noProof="0" dirty="0" smtClean="0"/>
          </a:p>
          <a:p>
            <a:endParaRPr lang="es-PR" noProof="0" dirty="0"/>
          </a:p>
        </p:txBody>
      </p:sp>
      <p:pic>
        <p:nvPicPr>
          <p:cNvPr id="2050" name="Picture 2" descr="C:\Documents and Settings\Jose R Ferrer\Desktop\escuela 2009-10\escuela ago 2009\imagenes notacion musical\clave fa en pent.png"/>
          <p:cNvPicPr>
            <a:picLocks noChangeAspect="1" noChangeArrowheads="1"/>
          </p:cNvPicPr>
          <p:nvPr/>
        </p:nvPicPr>
        <p:blipFill>
          <a:blip r:embed="rId2"/>
          <a:srcRect/>
          <a:stretch>
            <a:fillRect/>
          </a:stretch>
        </p:blipFill>
        <p:spPr bwMode="auto">
          <a:xfrm>
            <a:off x="6934200" y="2590800"/>
            <a:ext cx="1714500" cy="2019300"/>
          </a:xfrm>
          <a:prstGeom prst="rect">
            <a:avLst/>
          </a:prstGeom>
          <a:noFill/>
        </p:spPr>
      </p:pic>
      <p:pic>
        <p:nvPicPr>
          <p:cNvPr id="2051" name="Picture 3" descr="C:\Documents and Settings\Jose R Ferrer\Desktop\escuela 2009-10\escuela ago 2009\imagenes notacion musical\clave fa.gif"/>
          <p:cNvPicPr>
            <a:picLocks noChangeAspect="1" noChangeArrowheads="1"/>
          </p:cNvPicPr>
          <p:nvPr/>
        </p:nvPicPr>
        <p:blipFill>
          <a:blip r:embed="rId3"/>
          <a:srcRect/>
          <a:stretch>
            <a:fillRect/>
          </a:stretch>
        </p:blipFill>
        <p:spPr bwMode="auto">
          <a:xfrm>
            <a:off x="4953000" y="2667000"/>
            <a:ext cx="1524000" cy="1905000"/>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Notación musical</a:t>
            </a:r>
            <a:endParaRPr lang="es-PR" noProof="0"/>
          </a:p>
        </p:txBody>
      </p:sp>
      <p:sp>
        <p:nvSpPr>
          <p:cNvPr id="3" name="Content Placeholder 2"/>
          <p:cNvSpPr>
            <a:spLocks noGrp="1"/>
          </p:cNvSpPr>
          <p:nvPr>
            <p:ph idx="1"/>
          </p:nvPr>
        </p:nvSpPr>
        <p:spPr>
          <a:xfrm>
            <a:off x="457200" y="1600200"/>
            <a:ext cx="4953000" cy="4525963"/>
          </a:xfrm>
        </p:spPr>
        <p:txBody>
          <a:bodyPr/>
          <a:lstStyle/>
          <a:p>
            <a:r>
              <a:rPr lang="es-PR" dirty="0" smtClean="0"/>
              <a:t>Sistema inglés (americano) de enseñar la líneas y espacios del pentagrama. </a:t>
            </a:r>
            <a:endParaRPr lang="es-PR" dirty="0"/>
          </a:p>
        </p:txBody>
      </p:sp>
      <p:pic>
        <p:nvPicPr>
          <p:cNvPr id="5122" name="Picture 2" descr="C:\Documents and Settings\Jose R Ferrer\Desktop\escuela 2009-10\escuela ago 2009\imagenes notacion musical\note-names.jpg"/>
          <p:cNvPicPr>
            <a:picLocks noChangeAspect="1" noChangeArrowheads="1"/>
          </p:cNvPicPr>
          <p:nvPr/>
        </p:nvPicPr>
        <p:blipFill>
          <a:blip r:embed="rId2"/>
          <a:srcRect/>
          <a:stretch>
            <a:fillRect/>
          </a:stretch>
        </p:blipFill>
        <p:spPr bwMode="auto">
          <a:xfrm>
            <a:off x="5486400" y="1981200"/>
            <a:ext cx="3441700" cy="318770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dirty="0" smtClean="0"/>
              <a:t>Notación musical</a:t>
            </a:r>
            <a:endParaRPr lang="es-PR" noProof="0" dirty="0"/>
          </a:p>
        </p:txBody>
      </p:sp>
      <p:sp>
        <p:nvSpPr>
          <p:cNvPr id="3" name="Content Placeholder 2"/>
          <p:cNvSpPr>
            <a:spLocks noGrp="1"/>
          </p:cNvSpPr>
          <p:nvPr>
            <p:ph idx="1"/>
          </p:nvPr>
        </p:nvSpPr>
        <p:spPr/>
        <p:txBody>
          <a:bodyPr/>
          <a:lstStyle/>
          <a:p>
            <a:r>
              <a:rPr lang="es-PR" dirty="0" smtClean="0"/>
              <a:t>Notas en el pentagrama. </a:t>
            </a:r>
            <a:endParaRPr lang="es-PR" dirty="0"/>
          </a:p>
        </p:txBody>
      </p:sp>
      <p:pic>
        <p:nvPicPr>
          <p:cNvPr id="6146" name="Picture 2" descr="C:\Documents and Settings\Jose R Ferrer\Desktop\escuela 2009-10\escuela ago 2009\imagenes notacion musical\nombre notas.gif"/>
          <p:cNvPicPr>
            <a:picLocks noChangeAspect="1" noChangeArrowheads="1"/>
          </p:cNvPicPr>
          <p:nvPr/>
        </p:nvPicPr>
        <p:blipFill>
          <a:blip r:embed="rId2"/>
          <a:srcRect/>
          <a:stretch>
            <a:fillRect/>
          </a:stretch>
        </p:blipFill>
        <p:spPr bwMode="auto">
          <a:xfrm>
            <a:off x="2190750" y="2809875"/>
            <a:ext cx="4762500" cy="123825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Sonido</a:t>
            </a:r>
            <a:endParaRPr lang="es-PR" noProof="0"/>
          </a:p>
        </p:txBody>
      </p:sp>
      <p:sp>
        <p:nvSpPr>
          <p:cNvPr id="3" name="Content Placeholder 2"/>
          <p:cNvSpPr>
            <a:spLocks noGrp="1"/>
          </p:cNvSpPr>
          <p:nvPr>
            <p:ph idx="1"/>
          </p:nvPr>
        </p:nvSpPr>
        <p:spPr/>
        <p:txBody>
          <a:bodyPr/>
          <a:lstStyle/>
          <a:p>
            <a:r>
              <a:rPr lang="es-PR" noProof="0" dirty="0" smtClean="0"/>
              <a:t>El sonido es producido por la vibración de un objeto de relativa elasticidad, que mueve partículas de aire en forma de ondas que llegan a nuestros oídos.</a:t>
            </a:r>
            <a:endParaRPr lang="es-PR" noProof="0" dirty="0"/>
          </a:p>
        </p:txBody>
      </p:sp>
      <p:pic>
        <p:nvPicPr>
          <p:cNvPr id="24578" name="Picture 2" descr="http://www.clinicalascondes.cl/www/imagenes/nuevo_sitio/implante_coclear/natural_hearing.gif"/>
          <p:cNvPicPr>
            <a:picLocks noChangeAspect="1" noChangeArrowheads="1"/>
          </p:cNvPicPr>
          <p:nvPr/>
        </p:nvPicPr>
        <p:blipFill>
          <a:blip r:embed="rId2"/>
          <a:srcRect/>
          <a:stretch>
            <a:fillRect/>
          </a:stretch>
        </p:blipFill>
        <p:spPr bwMode="auto">
          <a:xfrm>
            <a:off x="1905000" y="3581400"/>
            <a:ext cx="3505200" cy="2737338"/>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Carácter el sonido</a:t>
            </a:r>
            <a:endParaRPr lang="es-PR" noProof="0"/>
          </a:p>
        </p:txBody>
      </p:sp>
      <p:sp>
        <p:nvSpPr>
          <p:cNvPr id="3" name="Content Placeholder 2"/>
          <p:cNvSpPr>
            <a:spLocks noGrp="1"/>
          </p:cNvSpPr>
          <p:nvPr>
            <p:ph idx="1"/>
          </p:nvPr>
        </p:nvSpPr>
        <p:spPr/>
        <p:txBody>
          <a:bodyPr/>
          <a:lstStyle/>
          <a:p>
            <a:r>
              <a:rPr lang="es-PR" noProof="0" dirty="0" smtClean="0"/>
              <a:t>Altura</a:t>
            </a:r>
          </a:p>
          <a:p>
            <a:pPr lvl="1"/>
            <a:r>
              <a:rPr lang="es-PR" noProof="0" dirty="0" smtClean="0"/>
              <a:t>Se refiere a la relación que existe entre un sonido y otro en cuanto a si es grave o agudo. </a:t>
            </a:r>
            <a:endParaRPr lang="es-PR" noProof="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dirty="0" smtClean="0"/>
              <a:t>Carácter del sonido</a:t>
            </a:r>
            <a:endParaRPr lang="es-PR" noProof="0" dirty="0"/>
          </a:p>
        </p:txBody>
      </p:sp>
      <p:sp>
        <p:nvSpPr>
          <p:cNvPr id="3" name="Content Placeholder 2"/>
          <p:cNvSpPr>
            <a:spLocks noGrp="1"/>
          </p:cNvSpPr>
          <p:nvPr>
            <p:ph idx="1"/>
          </p:nvPr>
        </p:nvSpPr>
        <p:spPr/>
        <p:txBody>
          <a:bodyPr/>
          <a:lstStyle/>
          <a:p>
            <a:r>
              <a:rPr lang="es-PR" noProof="0" dirty="0" smtClean="0"/>
              <a:t>Duración </a:t>
            </a:r>
          </a:p>
          <a:p>
            <a:pPr lvl="1"/>
            <a:r>
              <a:rPr lang="es-PR" noProof="0" dirty="0" smtClean="0"/>
              <a:t>Es lo largo o corto de un sonido. </a:t>
            </a:r>
            <a:endParaRPr lang="es-PR" noProof="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dirty="0" smtClean="0"/>
              <a:t>Carácter del sonido</a:t>
            </a:r>
            <a:endParaRPr lang="es-PR" noProof="0" dirty="0"/>
          </a:p>
        </p:txBody>
      </p:sp>
      <p:sp>
        <p:nvSpPr>
          <p:cNvPr id="3" name="Content Placeholder 2"/>
          <p:cNvSpPr>
            <a:spLocks noGrp="1"/>
          </p:cNvSpPr>
          <p:nvPr>
            <p:ph idx="1"/>
          </p:nvPr>
        </p:nvSpPr>
        <p:spPr/>
        <p:txBody>
          <a:bodyPr/>
          <a:lstStyle/>
          <a:p>
            <a:r>
              <a:rPr lang="es-PR" noProof="0" dirty="0" smtClean="0"/>
              <a:t>Intensidad</a:t>
            </a:r>
          </a:p>
          <a:p>
            <a:pPr lvl="1"/>
            <a:r>
              <a:rPr lang="es-PR" noProof="0" dirty="0" smtClean="0"/>
              <a:t>Este elemento se refiere a si el sonido es fuerte o suave.</a:t>
            </a:r>
          </a:p>
          <a:p>
            <a:pPr lvl="1"/>
            <a:r>
              <a:rPr lang="es-PR" noProof="0" dirty="0" smtClean="0"/>
              <a:t>Las personas lo conocen generalmente como volumen. Esta palabra esta errada en el sentido de que la medida de volumen se usa con la masa cosa de la cual carece el sonido. </a:t>
            </a:r>
            <a:endParaRPr lang="es-PR" noProof="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Carácter el sonido</a:t>
            </a:r>
            <a:endParaRPr lang="es-PR" noProof="0"/>
          </a:p>
        </p:txBody>
      </p:sp>
      <p:sp>
        <p:nvSpPr>
          <p:cNvPr id="3" name="Content Placeholder 2"/>
          <p:cNvSpPr>
            <a:spLocks noGrp="1"/>
          </p:cNvSpPr>
          <p:nvPr>
            <p:ph idx="1"/>
          </p:nvPr>
        </p:nvSpPr>
        <p:spPr/>
        <p:txBody>
          <a:bodyPr/>
          <a:lstStyle/>
          <a:p>
            <a:r>
              <a:rPr lang="es-PR" noProof="0" dirty="0" smtClean="0"/>
              <a:t>Timbre</a:t>
            </a:r>
          </a:p>
          <a:p>
            <a:pPr lvl="1"/>
            <a:r>
              <a:rPr lang="es-PR" noProof="0" dirty="0" smtClean="0"/>
              <a:t>Tiene que ver con la procedencia del sonido. Es esa característica que nos permite saber la diferencia, por ejemplo, entre un sonido emitido por la voz humana del emitido por un instrumento musical. </a:t>
            </a:r>
            <a:endParaRPr lang="es-PR" noProof="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noProof="0" dirty="0" smtClean="0"/>
              <a:t>Ritmo</a:t>
            </a:r>
          </a:p>
          <a:p>
            <a:pPr lvl="1"/>
            <a:r>
              <a:rPr lang="es-PR" noProof="0" dirty="0" smtClean="0"/>
              <a:t>Quizás el más antiguo elemento de la música.</a:t>
            </a:r>
          </a:p>
          <a:p>
            <a:pPr lvl="1"/>
            <a:r>
              <a:rPr lang="es-PR" noProof="0" dirty="0" smtClean="0"/>
              <a:t>Imagínese al hombre primitivo danzando en África y en América.</a:t>
            </a:r>
          </a:p>
          <a:p>
            <a:pPr lvl="1"/>
            <a:endParaRPr lang="es-PR" noProof="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PR" noProof="0" smtClean="0"/>
              <a:t>Elementos de la música</a:t>
            </a:r>
            <a:endParaRPr lang="es-PR" noProof="0"/>
          </a:p>
        </p:txBody>
      </p:sp>
      <p:sp>
        <p:nvSpPr>
          <p:cNvPr id="3" name="Content Placeholder 2"/>
          <p:cNvSpPr>
            <a:spLocks noGrp="1"/>
          </p:cNvSpPr>
          <p:nvPr>
            <p:ph idx="1"/>
          </p:nvPr>
        </p:nvSpPr>
        <p:spPr/>
        <p:txBody>
          <a:bodyPr/>
          <a:lstStyle/>
          <a:p>
            <a:r>
              <a:rPr lang="es-PR" noProof="0" dirty="0" smtClean="0"/>
              <a:t>Ritmo</a:t>
            </a:r>
          </a:p>
          <a:p>
            <a:pPr lvl="1"/>
            <a:r>
              <a:rPr lang="es-PR" noProof="0" dirty="0" smtClean="0"/>
              <a:t>No solo se encuentra en la música.</a:t>
            </a:r>
          </a:p>
          <a:p>
            <a:pPr lvl="2"/>
            <a:r>
              <a:rPr lang="es-PR" noProof="0" dirty="0" smtClean="0"/>
              <a:t>Tiempo (reloj)</a:t>
            </a:r>
          </a:p>
          <a:p>
            <a:pPr lvl="2"/>
            <a:r>
              <a:rPr lang="es-PR" noProof="0" dirty="0" smtClean="0"/>
              <a:t>Movimiento</a:t>
            </a:r>
          </a:p>
          <a:p>
            <a:pPr lvl="2"/>
            <a:r>
              <a:rPr lang="es-PR" noProof="0" dirty="0" smtClean="0"/>
              <a:t>Pintura</a:t>
            </a:r>
          </a:p>
          <a:p>
            <a:pPr lvl="2"/>
            <a:r>
              <a:rPr lang="es-PR" noProof="0" dirty="0" smtClean="0"/>
              <a:t>Arquitectura</a:t>
            </a:r>
          </a:p>
          <a:p>
            <a:endParaRPr lang="es-PR" noProof="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usic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musica</Template>
  <TotalTime>456</TotalTime>
  <Words>577</Words>
  <Application>Microsoft Office PowerPoint</Application>
  <PresentationFormat>On-screen Show (4:3)</PresentationFormat>
  <Paragraphs>78</Paragraphs>
  <Slides>22</Slides>
  <Notes>6</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music template</vt:lpstr>
      <vt:lpstr>Elementos de la música</vt:lpstr>
      <vt:lpstr>Música</vt:lpstr>
      <vt:lpstr>Sonido</vt:lpstr>
      <vt:lpstr>Carácter el sonido</vt:lpstr>
      <vt:lpstr>Carácter del sonido</vt:lpstr>
      <vt:lpstr>Carácter del sonido</vt:lpstr>
      <vt:lpstr>Carácter el sonido</vt:lpstr>
      <vt:lpstr>Elementos de la música</vt:lpstr>
      <vt:lpstr>Elementos de la música</vt:lpstr>
      <vt:lpstr>Elementos de la música</vt:lpstr>
      <vt:lpstr>Elementos de la música</vt:lpstr>
      <vt:lpstr>Elementos de la música</vt:lpstr>
      <vt:lpstr>Elementos de la música</vt:lpstr>
      <vt:lpstr>Elementos de la música</vt:lpstr>
      <vt:lpstr>Elementos de la música</vt:lpstr>
      <vt:lpstr>Notación musical</vt:lpstr>
      <vt:lpstr>Notación musical</vt:lpstr>
      <vt:lpstr>Notación musical</vt:lpstr>
      <vt:lpstr>Notación musical</vt:lpstr>
      <vt:lpstr>Notación musical</vt:lpstr>
      <vt:lpstr>Notación musical</vt:lpstr>
      <vt:lpstr>Notación musical</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Elementos de la música</dc:title>
  <dc:creator>Owner</dc:creator>
  <cp:lastModifiedBy> </cp:lastModifiedBy>
  <cp:revision>45</cp:revision>
  <dcterms:created xsi:type="dcterms:W3CDTF">2009-08-25T14:10:39Z</dcterms:created>
  <dcterms:modified xsi:type="dcterms:W3CDTF">2009-09-14T20:04:55Z</dcterms:modified>
</cp:coreProperties>
</file>